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 id="2147483743" r:id="rId6"/>
  </p:sldMasterIdLst>
  <p:notesMasterIdLst>
    <p:notesMasterId r:id="rId26"/>
  </p:notesMasterIdLst>
  <p:handoutMasterIdLst>
    <p:handoutMasterId r:id="rId27"/>
  </p:handoutMasterIdLst>
  <p:sldIdLst>
    <p:sldId id="265" r:id="rId7"/>
    <p:sldId id="8444" r:id="rId8"/>
    <p:sldId id="8445" r:id="rId9"/>
    <p:sldId id="8443" r:id="rId10"/>
    <p:sldId id="8438" r:id="rId11"/>
    <p:sldId id="8439" r:id="rId12"/>
    <p:sldId id="8441" r:id="rId13"/>
    <p:sldId id="8440" r:id="rId14"/>
    <p:sldId id="8442" r:id="rId15"/>
    <p:sldId id="8446" r:id="rId16"/>
    <p:sldId id="8447" r:id="rId17"/>
    <p:sldId id="8448" r:id="rId18"/>
    <p:sldId id="8449" r:id="rId19"/>
    <p:sldId id="8452" r:id="rId20"/>
    <p:sldId id="8453" r:id="rId21"/>
    <p:sldId id="8454" r:id="rId22"/>
    <p:sldId id="8455" r:id="rId23"/>
    <p:sldId id="8432" r:id="rId24"/>
    <p:sldId id="4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a:srgbClr val="52B12F"/>
    <a:srgbClr val="4E82BE"/>
    <a:srgbClr val="145899"/>
    <a:srgbClr val="FFFF99"/>
    <a:srgbClr val="FFFFCC"/>
    <a:srgbClr val="E57200"/>
    <a:srgbClr val="7F7F7F"/>
    <a:srgbClr val="004B87"/>
    <a:srgbClr val="5EB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40" autoAdjust="0"/>
    <p:restoredTop sz="94629" autoAdjust="0"/>
  </p:normalViewPr>
  <p:slideViewPr>
    <p:cSldViewPr snapToGrid="0">
      <p:cViewPr varScale="1">
        <p:scale>
          <a:sx n="118" d="100"/>
          <a:sy n="118" d="100"/>
        </p:scale>
        <p:origin x="216" y="320"/>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49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4/9/23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4/9/23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hasCustomPrompt="1"/>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1504148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9565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691908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621837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850259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7285832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859713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371732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402647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1056056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7605475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346110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843521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8378786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96662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2571160"/>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115699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946682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122899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3848426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02284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499599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5303316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4906582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6220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698956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8529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10704862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33200694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657099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92828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9319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8.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9.emf"/><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7646952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6B435428-AC44-3440-A386-841C06FA9158}"/>
              </a:ext>
            </a:extLst>
          </p:cNvPr>
          <p:cNvSpPr>
            <a:spLocks noGrp="1"/>
          </p:cNvSpPr>
          <p:nvPr>
            <p:ph type="body" sz="quarter" idx="13"/>
          </p:nvPr>
        </p:nvSpPr>
        <p:spPr>
          <a:xfrm>
            <a:off x="4005943" y="3489159"/>
            <a:ext cx="8044014" cy="533400"/>
          </a:xfrm>
        </p:spPr>
        <p:txBody>
          <a:bodyPr/>
          <a:lstStyle/>
          <a:p>
            <a:r>
              <a:rPr lang="en-US" sz="3200" b="1" dirty="0">
                <a:solidFill>
                  <a:schemeClr val="accent1"/>
                </a:solidFill>
              </a:rPr>
              <a:t>Information Encoding Standards-BDAT1001</a:t>
            </a:r>
          </a:p>
        </p:txBody>
      </p:sp>
      <p:pic>
        <p:nvPicPr>
          <p:cNvPr id="6" name="Picture 4">
            <a:extLst>
              <a:ext uri="{FF2B5EF4-FFF2-40B4-BE49-F238E27FC236}">
                <a16:creationId xmlns:a16="http://schemas.microsoft.com/office/drawing/2014/main" id="{0BC8E703-105A-4E72-9528-AF401DF66D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981" y="1013954"/>
            <a:ext cx="4906037" cy="119584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3FE4F5A-709D-6AEF-5564-A6DDC594F250}"/>
              </a:ext>
            </a:extLst>
          </p:cNvPr>
          <p:cNvSpPr>
            <a:spLocks noGrp="1"/>
          </p:cNvSpPr>
          <p:nvPr>
            <p:ph type="body" sz="quarter" idx="12"/>
          </p:nvPr>
        </p:nvSpPr>
        <p:spPr>
          <a:xfrm>
            <a:off x="350484" y="4648200"/>
            <a:ext cx="11308115" cy="1143000"/>
          </a:xfrm>
        </p:spPr>
        <p:txBody>
          <a:bodyPr/>
          <a:lstStyle/>
          <a:p>
            <a:pPr algn="r"/>
            <a:r>
              <a:rPr lang="en-IN" sz="4000" dirty="0"/>
              <a:t>IES Final Project - Group 3</a:t>
            </a:r>
          </a:p>
        </p:txBody>
      </p:sp>
    </p:spTree>
    <p:extLst>
      <p:ext uri="{BB962C8B-B14F-4D97-AF65-F5344CB8AC3E}">
        <p14:creationId xmlns:p14="http://schemas.microsoft.com/office/powerpoint/2010/main" val="302493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740229" y="1600200"/>
            <a:ext cx="11002737" cy="3693319"/>
          </a:xfrm>
          <a:prstGeom prst="rect">
            <a:avLst/>
          </a:prstGeom>
          <a:noFill/>
        </p:spPr>
        <p:txBody>
          <a:bodyPr wrap="square" rtlCol="0">
            <a:spAutoFit/>
          </a:bodyPr>
          <a:lstStyle/>
          <a:p>
            <a:r>
              <a:rPr lang="en-US" b="1" dirty="0"/>
              <a:t>How can we transfer personal data securely within their network?</a:t>
            </a:r>
          </a:p>
          <a:p>
            <a:r>
              <a:rPr lang="en-US" dirty="0"/>
              <a:t>There are several measures by which one can transfer data securely. Some of them are:</a:t>
            </a:r>
          </a:p>
          <a:p>
            <a:pPr marL="285750" indent="-285750" algn="just">
              <a:buFont typeface="Arial" panose="020B0604020202020204" pitchFamily="34" charset="0"/>
              <a:buChar char="•"/>
            </a:pPr>
            <a:r>
              <a:rPr lang="en-US" dirty="0"/>
              <a:t>By implementing two-factor authentication and complex passwords that include a set of letters, numbers, and symbols.</a:t>
            </a:r>
          </a:p>
          <a:p>
            <a:pPr marL="285750" indent="-285750" algn="just">
              <a:buFont typeface="Arial" panose="020B0604020202020204" pitchFamily="34" charset="0"/>
              <a:buChar char="•"/>
            </a:pPr>
            <a:r>
              <a:rPr lang="en-US" dirty="0"/>
              <a:t>Usage of access control to limit personal information access to specific users.</a:t>
            </a:r>
          </a:p>
          <a:p>
            <a:pPr marL="285750" indent="-285750" algn="just">
              <a:buFont typeface="Arial" panose="020B0604020202020204" pitchFamily="34" charset="0"/>
              <a:buChar char="•"/>
            </a:pPr>
            <a:r>
              <a:rPr lang="en-US" dirty="0"/>
              <a:t>With the assistance of the encryption method, only the users who know to decrypt it, can get the data securely.</a:t>
            </a:r>
          </a:p>
          <a:p>
            <a:pPr marL="285750" indent="-285750" algn="just">
              <a:buFont typeface="Arial" panose="020B0604020202020204" pitchFamily="34" charset="0"/>
              <a:buChar char="•"/>
            </a:pPr>
            <a:r>
              <a:rPr lang="en-US" dirty="0"/>
              <a:t>Firewalls restrict unauthorized access to the network.</a:t>
            </a:r>
          </a:p>
          <a:p>
            <a:pPr marL="285750" indent="-285750" algn="just">
              <a:buFont typeface="Arial" panose="020B0604020202020204" pitchFamily="34" charset="0"/>
              <a:buChar char="•"/>
            </a:pPr>
            <a:r>
              <a:rPr lang="en-US" dirty="0"/>
              <a:t>Secure connections, HTTPS or VPN, protect the information by using encryption which disables the users to read the data.</a:t>
            </a:r>
          </a:p>
          <a:p>
            <a:pPr marL="285750" indent="-285750" algn="just">
              <a:buFont typeface="Arial" panose="020B0604020202020204" pitchFamily="34" charset="0"/>
              <a:buChar char="•"/>
            </a:pPr>
            <a:r>
              <a:rPr lang="en-US" dirty="0"/>
              <a:t>Software should be frequently updated.</a:t>
            </a:r>
          </a:p>
          <a:p>
            <a:pPr marL="285750" indent="-285750" algn="just">
              <a:buFont typeface="Arial" panose="020B0604020202020204" pitchFamily="34" charset="0"/>
              <a:buChar char="•"/>
            </a:pPr>
            <a:r>
              <a:rPr lang="en-US" dirty="0"/>
              <a:t>Provide appropriate knowledge to the users that what could be the repercussions of cyber-attacks and how much the security of the data matters.</a:t>
            </a:r>
          </a:p>
          <a:p>
            <a:endParaRPr lang="en-US" dirty="0"/>
          </a:p>
        </p:txBody>
      </p:sp>
    </p:spTree>
    <p:extLst>
      <p:ext uri="{BB962C8B-B14F-4D97-AF65-F5344CB8AC3E}">
        <p14:creationId xmlns:p14="http://schemas.microsoft.com/office/powerpoint/2010/main" val="304763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740229" y="1600200"/>
            <a:ext cx="11002737" cy="3693319"/>
          </a:xfrm>
          <a:prstGeom prst="rect">
            <a:avLst/>
          </a:prstGeom>
          <a:noFill/>
        </p:spPr>
        <p:txBody>
          <a:bodyPr wrap="square" rtlCol="0">
            <a:spAutoFit/>
          </a:bodyPr>
          <a:lstStyle/>
          <a:p>
            <a:r>
              <a:rPr lang="en-US" sz="1800" b="1" cap="none" dirty="0"/>
              <a:t>What security protocol is best for transferring personal files</a:t>
            </a:r>
            <a:r>
              <a:rPr lang="en-US" sz="1600" b="1" dirty="0"/>
              <a:t>?</a:t>
            </a:r>
          </a:p>
          <a:p>
            <a:r>
              <a:rPr lang="en-US" dirty="0"/>
              <a:t>Encryption is used to protect the data from unauthorized users while transferring personal files. Here are some of the commonly used protocols:</a:t>
            </a:r>
          </a:p>
          <a:p>
            <a:pPr marL="285750" indent="-285750">
              <a:buFont typeface="Arial" panose="020B0604020202020204" pitchFamily="34" charset="0"/>
              <a:buChar char="•"/>
            </a:pPr>
            <a:r>
              <a:rPr lang="en-US" dirty="0"/>
              <a:t>SFTP (Secure File Transfer Protocol) is a secure version of FTP that encrypts the data during the transfer and large files can be easily shared with this protocol.</a:t>
            </a:r>
          </a:p>
          <a:p>
            <a:pPr marL="285750" indent="-285750">
              <a:buFont typeface="Arial" panose="020B0604020202020204" pitchFamily="34" charset="0"/>
              <a:buChar char="•"/>
            </a:pPr>
            <a:r>
              <a:rPr lang="en-US" dirty="0"/>
              <a:t>HTTP(Hypertext Transfer Protocol Secure) uses SSL to protect data that is transmitted over a network.</a:t>
            </a:r>
          </a:p>
          <a:p>
            <a:pPr marL="285750" indent="-285750">
              <a:buFont typeface="Arial" panose="020B0604020202020204" pitchFamily="34" charset="0"/>
              <a:buChar char="•"/>
            </a:pPr>
            <a:r>
              <a:rPr lang="en-US" dirty="0"/>
              <a:t>PGP uses public key cryptography to encrypt and decrypt data. It is considered the best way to send sensitive files.</a:t>
            </a:r>
          </a:p>
          <a:p>
            <a:pPr marL="285750" indent="-285750">
              <a:buFont typeface="Arial" panose="020B0604020202020204" pitchFamily="34" charset="0"/>
              <a:buChar char="•"/>
            </a:pPr>
            <a:r>
              <a:rPr lang="en-US" dirty="0"/>
              <a:t>VPN( Virtual Private Network) form a secure and encrypted connection between two devices and transfers the files between remote locations.</a:t>
            </a:r>
          </a:p>
          <a:p>
            <a:pPr marL="285750" indent="-285750">
              <a:buFont typeface="Arial" panose="020B0604020202020204" pitchFamily="34" charset="0"/>
              <a:buChar char="•"/>
            </a:pPr>
            <a:r>
              <a:rPr lang="en-US" dirty="0"/>
              <a:t>Generally, SFTP is recognized as the best protocol to transfer personal files securely as it is reliable to use and provides end-to-end encryption.</a:t>
            </a:r>
          </a:p>
          <a:p>
            <a:endParaRPr lang="en-US" dirty="0"/>
          </a:p>
          <a:p>
            <a:endParaRPr lang="en-US" dirty="0"/>
          </a:p>
        </p:txBody>
      </p:sp>
    </p:spTree>
    <p:extLst>
      <p:ext uri="{BB962C8B-B14F-4D97-AF65-F5344CB8AC3E}">
        <p14:creationId xmlns:p14="http://schemas.microsoft.com/office/powerpoint/2010/main" val="384476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94630" y="1807029"/>
            <a:ext cx="11002737" cy="2308324"/>
          </a:xfrm>
          <a:prstGeom prst="rect">
            <a:avLst/>
          </a:prstGeom>
          <a:noFill/>
        </p:spPr>
        <p:txBody>
          <a:bodyPr wrap="square" rtlCol="0">
            <a:spAutoFit/>
          </a:bodyPr>
          <a:lstStyle/>
          <a:p>
            <a:r>
              <a:rPr lang="en-US" sz="1800" cap="none" dirty="0"/>
              <a:t> </a:t>
            </a:r>
            <a:r>
              <a:rPr lang="en-US" sz="1800" b="1" cap="none" dirty="0"/>
              <a:t>Can we encode and encrypt images?</a:t>
            </a:r>
          </a:p>
          <a:p>
            <a:r>
              <a:rPr lang="en-US" dirty="0"/>
              <a:t>Yes, images can be encrypted as well as encoded. Encoding is the process by which an image can be converted into a different format, however, encryption converts the image into an unreadable form. For encrypting images, cryptographic algorithms i.e. AES or RSA can be used. For encoding an image, the base64 technique can be used which converts the binary image data into a format that could be easily stored in a database and transmitted over a network. </a:t>
            </a:r>
          </a:p>
          <a:p>
            <a:r>
              <a:rPr lang="en-US" dirty="0"/>
              <a:t> </a:t>
            </a:r>
          </a:p>
          <a:p>
            <a:endParaRPr lang="en-US" dirty="0"/>
          </a:p>
        </p:txBody>
      </p:sp>
    </p:spTree>
    <p:extLst>
      <p:ext uri="{BB962C8B-B14F-4D97-AF65-F5344CB8AC3E}">
        <p14:creationId xmlns:p14="http://schemas.microsoft.com/office/powerpoint/2010/main" val="226794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94630" y="936172"/>
            <a:ext cx="11002737" cy="5632311"/>
          </a:xfrm>
          <a:prstGeom prst="rect">
            <a:avLst/>
          </a:prstGeom>
          <a:noFill/>
        </p:spPr>
        <p:txBody>
          <a:bodyPr wrap="square" rtlCol="0">
            <a:spAutoFit/>
          </a:bodyPr>
          <a:lstStyle/>
          <a:p>
            <a:endParaRPr lang="en-US" dirty="0"/>
          </a:p>
          <a:p>
            <a:r>
              <a:rPr lang="en-US" b="1" dirty="0"/>
              <a:t>Our database cannot be moved from the site and we need to be able to access it externally using a secure API. Can you explain the architecture of a secure API?</a:t>
            </a:r>
          </a:p>
          <a:p>
            <a:r>
              <a:rPr lang="en-US" dirty="0"/>
              <a:t> A secure API is one that uses security control protocols like SSL, and https to protect data in transit. This means that all data exchanged between the API client and server or database is encrypted and cannot be intercepted by third parties. In addition, a secure API may also use authentication and authorization mechanisms to control who can access the API and what actions they can perform. </a:t>
            </a:r>
          </a:p>
          <a:p>
            <a:r>
              <a:rPr lang="en-US" dirty="0"/>
              <a:t>Generally, the architecture of a secure API involves some combination of the following:</a:t>
            </a:r>
          </a:p>
          <a:p>
            <a:r>
              <a:rPr lang="en-US" dirty="0"/>
              <a:t>Authentication: a process by which the client proves its identity to the server.</a:t>
            </a:r>
          </a:p>
          <a:p>
            <a:r>
              <a:rPr lang="en-US" dirty="0"/>
              <a:t>Authorization: a process by which the server decides whether the client is allowed to access the requested resource.</a:t>
            </a:r>
          </a:p>
          <a:p>
            <a:r>
              <a:rPr lang="en-US" dirty="0"/>
              <a:t>Encryption: a process by which the communication between client and server is protected from eavesdropping.</a:t>
            </a:r>
          </a:p>
          <a:p>
            <a:r>
              <a:rPr lang="en-US" sz="1800" dirty="0"/>
              <a:t>There are many ways to implement authentication and authorization. An API key a common approach is a one-of-a- kind identifier that is used to verify a user's identity. When a user makes a request to the API, they include their API key in the request. The API then uses the API key to look up the user's permissions and determine whether or not to allow the user to access the resource. Another popular method is to use OAuth, which is an open authorization standard. OAuth allows users to grant access to their resources to third-party applications without having to share their credentials. OAuth is often used by web applications to allow users to login using their existing account on another site, such as Facebook or Google</a:t>
            </a:r>
            <a:r>
              <a:rPr lang="en-US" dirty="0"/>
              <a:t>.</a:t>
            </a:r>
          </a:p>
          <a:p>
            <a:endParaRPr lang="en-US" dirty="0"/>
          </a:p>
          <a:p>
            <a:endParaRPr lang="en-US" dirty="0"/>
          </a:p>
        </p:txBody>
      </p:sp>
    </p:spTree>
    <p:extLst>
      <p:ext uri="{BB962C8B-B14F-4D97-AF65-F5344CB8AC3E}">
        <p14:creationId xmlns:p14="http://schemas.microsoft.com/office/powerpoint/2010/main" val="593094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07544" y="1088572"/>
            <a:ext cx="11002737" cy="5632311"/>
          </a:xfrm>
          <a:prstGeom prst="rect">
            <a:avLst/>
          </a:prstGeom>
          <a:noFill/>
        </p:spPr>
        <p:txBody>
          <a:bodyPr wrap="square" rtlCol="0">
            <a:spAutoFit/>
          </a:bodyPr>
          <a:lstStyle/>
          <a:p>
            <a:r>
              <a:rPr lang="en-US" b="1" dirty="0"/>
              <a:t>Can you recommend a secure framework for coding an API?</a:t>
            </a:r>
          </a:p>
          <a:p>
            <a:endParaRPr lang="en-US" b="1" dirty="0"/>
          </a:p>
          <a:p>
            <a:pPr algn="just"/>
            <a:r>
              <a:rPr lang="en-US" dirty="0"/>
              <a:t>A secure framework is important for coding an API because it helps to protect the data that is being exchanged between the API and its users. It also helps to prevent unauthorized access to the API and its data. This helps to keep the data safe and secure, and prevents unauthorized individuals from accessing it.</a:t>
            </a:r>
          </a:p>
          <a:p>
            <a:pPr algn="just"/>
            <a:r>
              <a:rPr lang="en-US" dirty="0"/>
              <a:t> OAuth 2.0 is a popular secure framework for coding APIs. It allows users to securely access data and services from third-party applications. OAuth 2.0 is an open authorization standard that allows third-party applications to access data from a user's account without requiring the user's permission. OAuth 2.0 is commonly used by social media platforms and applications to grant access to user data.</a:t>
            </a:r>
          </a:p>
          <a:p>
            <a:pPr algn="just"/>
            <a:endParaRPr lang="en-US" dirty="0"/>
          </a:p>
          <a:p>
            <a:r>
              <a:rPr lang="en-US" sz="1800" dirty="0"/>
              <a:t>OpenID Connect is another popular secure framework for coding APIs. It allows users to securely login to third- party applications using their existing identity providers. OpenID Connect is an extension of the OAuth 2.0 standard that allows for the exchange of user identity information. OpenID Connect allows for Single Sign-On (SSO), meaning that a user can login to multiple applications with one set of credentials.</a:t>
            </a:r>
          </a:p>
          <a:p>
            <a:r>
              <a:rPr lang="en-US" sz="1800" dirty="0"/>
              <a:t>SAML 2.0 is another popular secure framework for coding APIs. It allows users to securely exchange information between applications. SAML 2.0 is an open standard based on XML that allows parties to exchange authentication and authorization data. SAML 2.0 is often used by enterprises to grant access to resources to employees and partners.</a:t>
            </a:r>
          </a:p>
          <a:p>
            <a:pPr algn="just"/>
            <a:endParaRPr lang="en-US" dirty="0"/>
          </a:p>
          <a:p>
            <a:endParaRPr lang="en-US" dirty="0"/>
          </a:p>
          <a:p>
            <a:endParaRPr lang="en-US" dirty="0"/>
          </a:p>
        </p:txBody>
      </p:sp>
    </p:spTree>
    <p:extLst>
      <p:ext uri="{BB962C8B-B14F-4D97-AF65-F5344CB8AC3E}">
        <p14:creationId xmlns:p14="http://schemas.microsoft.com/office/powerpoint/2010/main" val="159092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18430" y="1274564"/>
            <a:ext cx="11002737" cy="4308872"/>
          </a:xfrm>
          <a:prstGeom prst="rect">
            <a:avLst/>
          </a:prstGeom>
          <a:noFill/>
        </p:spPr>
        <p:txBody>
          <a:bodyPr wrap="square" rtlCol="0">
            <a:spAutoFit/>
          </a:bodyPr>
          <a:lstStyle/>
          <a:p>
            <a:r>
              <a:rPr lang="en-US" sz="2000" b="1" dirty="0"/>
              <a:t>What data interchange format should we use while transferring data between locations?</a:t>
            </a:r>
          </a:p>
          <a:p>
            <a:endParaRPr lang="en-US" sz="2000" b="1" dirty="0"/>
          </a:p>
          <a:p>
            <a:pPr marL="285750" indent="-285750">
              <a:buFont typeface="Arial" panose="020B0604020202020204" pitchFamily="34" charset="0"/>
              <a:buChar char="•"/>
            </a:pPr>
            <a:r>
              <a:rPr lang="en-US" sz="1800" dirty="0"/>
              <a:t>Extensible markup language (XML) offers a set of rules for encoding text in a human- and machine-readable format. XML is often used for storing and transporting data, especially when there is a need to exchange data between different systems.</a:t>
            </a:r>
          </a:p>
          <a:p>
            <a:endParaRPr lang="en-US" sz="1800" dirty="0"/>
          </a:p>
          <a:p>
            <a:pPr marL="285750" indent="-285750">
              <a:buFont typeface="Arial" panose="020B0604020202020204" pitchFamily="34" charset="0"/>
              <a:buChar char="•"/>
            </a:pPr>
            <a:r>
              <a:rPr lang="en-US" sz="1800" dirty="0"/>
              <a:t>JavaScript Object Notation (JSON) is a data storage and transmission format that is widely used. It is a simple to read and write format based on a subset of the JavaScript programming language. JSON is often used in AJAX applications, and it is also a popular format for storing data in NoSQL databases.</a:t>
            </a:r>
          </a:p>
          <a:p>
            <a:endParaRPr lang="en-US" sz="1800" dirty="0"/>
          </a:p>
          <a:p>
            <a:pPr marL="285750" indent="-285750">
              <a:buFont typeface="Arial" panose="020B0604020202020204" pitchFamily="34" charset="0"/>
              <a:buChar char="•"/>
            </a:pPr>
            <a:r>
              <a:rPr lang="en-US" sz="1800" dirty="0"/>
              <a:t>Comma-Separated Values (CSV) is a common data storage format. CSV files are easy to read and write, and they can be opened in text editors and spreadsheet programs.</a:t>
            </a:r>
          </a:p>
          <a:p>
            <a:pPr algn="just"/>
            <a:endParaRPr lang="en-US" dirty="0"/>
          </a:p>
          <a:p>
            <a:endParaRPr lang="en-US" dirty="0"/>
          </a:p>
          <a:p>
            <a:endParaRPr lang="en-US" dirty="0"/>
          </a:p>
        </p:txBody>
      </p:sp>
    </p:spTree>
    <p:extLst>
      <p:ext uri="{BB962C8B-B14F-4D97-AF65-F5344CB8AC3E}">
        <p14:creationId xmlns:p14="http://schemas.microsoft.com/office/powerpoint/2010/main" val="318636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94630" y="1393372"/>
            <a:ext cx="11002737" cy="3754874"/>
          </a:xfrm>
          <a:prstGeom prst="rect">
            <a:avLst/>
          </a:prstGeom>
          <a:noFill/>
        </p:spPr>
        <p:txBody>
          <a:bodyPr wrap="square" rtlCol="0">
            <a:spAutoFit/>
          </a:bodyPr>
          <a:lstStyle/>
          <a:p>
            <a:r>
              <a:rPr lang="en-US" sz="2000" b="1" dirty="0"/>
              <a:t>How should we store our data in our many locations?</a:t>
            </a:r>
          </a:p>
          <a:p>
            <a:pPr marL="342900" indent="-342900" algn="just">
              <a:buFont typeface="Arial" panose="020B0604020202020204" pitchFamily="34" charset="0"/>
              <a:buChar char="•"/>
            </a:pPr>
            <a:endParaRPr lang="en-US" sz="2000" b="1" dirty="0"/>
          </a:p>
          <a:p>
            <a:pPr marL="285750" indent="-285750" algn="just">
              <a:buFont typeface="Arial" panose="020B0604020202020204" pitchFamily="34" charset="0"/>
              <a:buChar char="•"/>
            </a:pPr>
            <a:r>
              <a:rPr lang="en-US" dirty="0"/>
              <a:t> It is important to have a backup plan in place in case of data loss. This way, if data is accidentally deleted or lost, it can be retrieved from the backup.</a:t>
            </a:r>
          </a:p>
          <a:p>
            <a:pPr marL="285750" indent="-285750" algn="just">
              <a:buFont typeface="Arial" panose="020B0604020202020204" pitchFamily="34" charset="0"/>
              <a:buChar char="•"/>
            </a:pPr>
            <a:r>
              <a:rPr lang="en-US" dirty="0"/>
              <a:t>Store data in a variety of formats (e.g. text, images, video, etc.) to ensure that it can be accessed by different devices and software. This way, if one format is not compatible with a certain device or software, another format can be used instead.</a:t>
            </a:r>
          </a:p>
          <a:p>
            <a:pPr marL="285750" indent="-285750" algn="just">
              <a:buFont typeface="Arial" panose="020B0604020202020204" pitchFamily="34" charset="0"/>
              <a:buChar char="•"/>
            </a:pPr>
            <a:r>
              <a:rPr lang="en-US" dirty="0"/>
              <a:t>Use cloud storage solutions to make it easier to access data from multiple locations. Cloud storage allows data to be accessed from anywhere with an internet connection, which is convenient for users who need to access data from multiple locations.</a:t>
            </a:r>
          </a:p>
          <a:p>
            <a:pPr marL="285750" indent="-285750" algn="just">
              <a:buFont typeface="Arial" panose="020B0604020202020204" pitchFamily="34" charset="0"/>
              <a:buChar char="•"/>
            </a:pPr>
            <a:r>
              <a:rPr lang="en-US" dirty="0"/>
              <a:t> Keep security in mind when storing data in multiple locations, and make sure to encrypt sensitive information. This will help to protect the data from being accessed by unauthorized individuals.</a:t>
            </a:r>
          </a:p>
          <a:p>
            <a:endParaRPr lang="en-US" dirty="0"/>
          </a:p>
        </p:txBody>
      </p:sp>
    </p:spTree>
    <p:extLst>
      <p:ext uri="{BB962C8B-B14F-4D97-AF65-F5344CB8AC3E}">
        <p14:creationId xmlns:p14="http://schemas.microsoft.com/office/powerpoint/2010/main" val="2201617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FE5A9-BCCE-0E4D-8475-52C9F7EBAA53}"/>
              </a:ext>
            </a:extLst>
          </p:cNvPr>
          <p:cNvSpPr>
            <a:spLocks noGrp="1"/>
          </p:cNvSpPr>
          <p:nvPr>
            <p:ph type="body" sz="quarter" idx="10"/>
          </p:nvPr>
        </p:nvSpPr>
        <p:spPr>
          <a:xfrm>
            <a:off x="594631" y="391886"/>
            <a:ext cx="11002737" cy="696686"/>
          </a:xfrm>
        </p:spPr>
        <p:txBody>
          <a:bodyPr/>
          <a:lstStyle/>
          <a:p>
            <a:r>
              <a:rPr lang="en-US" sz="4400" dirty="0"/>
              <a:t>SECURITY TECHNOLOGIES RECOMMENDATIONS</a:t>
            </a:r>
          </a:p>
        </p:txBody>
      </p:sp>
      <p:sp>
        <p:nvSpPr>
          <p:cNvPr id="3" name="TextBox 2">
            <a:extLst>
              <a:ext uri="{FF2B5EF4-FFF2-40B4-BE49-F238E27FC236}">
                <a16:creationId xmlns:a16="http://schemas.microsoft.com/office/drawing/2014/main" id="{D6D0ACE1-8CC2-987B-C58D-B0298B4E417C}"/>
              </a:ext>
            </a:extLst>
          </p:cNvPr>
          <p:cNvSpPr txBox="1"/>
          <p:nvPr/>
        </p:nvSpPr>
        <p:spPr>
          <a:xfrm>
            <a:off x="594630" y="1338943"/>
            <a:ext cx="11002737" cy="3970318"/>
          </a:xfrm>
          <a:prstGeom prst="rect">
            <a:avLst/>
          </a:prstGeom>
          <a:noFill/>
        </p:spPr>
        <p:txBody>
          <a:bodyPr wrap="square" rtlCol="0">
            <a:spAutoFit/>
          </a:bodyPr>
          <a:lstStyle/>
          <a:p>
            <a:r>
              <a:rPr lang="en-US" b="1" dirty="0"/>
              <a:t>What are the ethical concerns related to the transmission of personal data?</a:t>
            </a:r>
          </a:p>
          <a:p>
            <a:endParaRPr lang="en-US" b="1" dirty="0"/>
          </a:p>
          <a:p>
            <a:pPr marL="285750" indent="-285750" algn="just">
              <a:buFont typeface="Arial" panose="020B0604020202020204" pitchFamily="34" charset="0"/>
              <a:buChar char="•"/>
            </a:pPr>
            <a:r>
              <a:rPr lang="en-US" sz="1800" dirty="0"/>
              <a:t>Data confidentiality is a concern because personal data may contain sensitive information like social security numbers that should not be shared with unauthorized individuals.</a:t>
            </a:r>
          </a:p>
          <a:p>
            <a:pPr marL="285750" indent="-285750" algn="just">
              <a:buFont typeface="Arial" panose="020B0604020202020204" pitchFamily="34" charset="0"/>
              <a:buChar char="•"/>
            </a:pPr>
            <a:r>
              <a:rPr lang="en-US" sz="1800" dirty="0"/>
              <a:t>Data accuracy is a concern because personal data may be inaccurate or out-of-date. This can lead to individuals being misidentified or receiving inaccurate information. Because personal data might be accessed by unauthorized parties, data security is an issue. This can lead to the unauthorized use of personal data or the loss or theft of personal data.</a:t>
            </a:r>
          </a:p>
          <a:p>
            <a:pPr marL="285750" indent="-285750" algn="just">
              <a:buFont typeface="Arial" panose="020B0604020202020204" pitchFamily="34" charset="0"/>
              <a:buChar char="•"/>
            </a:pPr>
            <a:r>
              <a:rPr lang="en-US" sz="1800" dirty="0"/>
              <a:t>Data privacy is a concern because personal data may be used for unauthorized purposes. This includes using personal data for marketing purposes or selling personal data to third parties.</a:t>
            </a:r>
          </a:p>
          <a:p>
            <a:pPr marL="285750" indent="-285750" algn="just">
              <a:buFont typeface="Arial" panose="020B0604020202020204" pitchFamily="34" charset="0"/>
              <a:buChar char="•"/>
            </a:pPr>
            <a:r>
              <a:rPr lang="en-US" sz="1800" dirty="0"/>
              <a:t>There are a number of recommendations for addressing ethical concerns related to the transmission of personal data. These include ensuring that personal data is correct and up-to-date, that personal data is only shared with authorized personnel, and that personal data is only used for the purposes for which it was collected</a:t>
            </a:r>
            <a:r>
              <a:rPr lang="en-US" dirty="0"/>
              <a:t>.</a:t>
            </a:r>
          </a:p>
          <a:p>
            <a:endParaRPr lang="en-US" dirty="0"/>
          </a:p>
        </p:txBody>
      </p:sp>
    </p:spTree>
    <p:extLst>
      <p:ext uri="{BB962C8B-B14F-4D97-AF65-F5344CB8AC3E}">
        <p14:creationId xmlns:p14="http://schemas.microsoft.com/office/powerpoint/2010/main" val="163147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2B0F9-551A-3464-4C75-BFF13DC8D622}"/>
              </a:ext>
            </a:extLst>
          </p:cNvPr>
          <p:cNvSpPr>
            <a:spLocks noGrp="1"/>
          </p:cNvSpPr>
          <p:nvPr>
            <p:ph type="body" sz="quarter" idx="10"/>
          </p:nvPr>
        </p:nvSpPr>
        <p:spPr/>
        <p:txBody>
          <a:bodyPr/>
          <a:lstStyle/>
          <a:p>
            <a:pPr algn="ctr"/>
            <a:r>
              <a:rPr lang="en-IN" sz="8000" dirty="0"/>
              <a:t>Thank You </a:t>
            </a:r>
          </a:p>
          <a:p>
            <a:pPr algn="ctr"/>
            <a:r>
              <a:rPr lang="en-IN" sz="8000" dirty="0"/>
              <a:t>ANY QUESTIONS?</a:t>
            </a:r>
          </a:p>
        </p:txBody>
      </p:sp>
    </p:spTree>
    <p:extLst>
      <p:ext uri="{BB962C8B-B14F-4D97-AF65-F5344CB8AC3E}">
        <p14:creationId xmlns:p14="http://schemas.microsoft.com/office/powerpoint/2010/main" val="85473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7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FF078781-AECE-02BB-D583-A6701C0F3E9C}"/>
              </a:ext>
            </a:extLst>
          </p:cNvPr>
          <p:cNvSpPr>
            <a:spLocks noGrp="1"/>
          </p:cNvSpPr>
          <p:nvPr>
            <p:ph type="body" sz="quarter" idx="10"/>
          </p:nvPr>
        </p:nvSpPr>
        <p:spPr>
          <a:xfrm>
            <a:off x="846666" y="402236"/>
            <a:ext cx="10498667" cy="632085"/>
          </a:xfrm>
        </p:spPr>
        <p:txBody>
          <a:bodyPr/>
          <a:lstStyle/>
          <a:p>
            <a:pPr algn="ctr"/>
            <a:r>
              <a:rPr lang="en-US" dirty="0"/>
              <a:t>Project Summary</a:t>
            </a:r>
          </a:p>
        </p:txBody>
      </p:sp>
      <p:sp>
        <p:nvSpPr>
          <p:cNvPr id="3" name="TextBox 2">
            <a:extLst>
              <a:ext uri="{FF2B5EF4-FFF2-40B4-BE49-F238E27FC236}">
                <a16:creationId xmlns:a16="http://schemas.microsoft.com/office/drawing/2014/main" id="{9DE42744-CD97-B1FA-FC22-048E45631F29}"/>
              </a:ext>
            </a:extLst>
          </p:cNvPr>
          <p:cNvSpPr txBox="1"/>
          <p:nvPr/>
        </p:nvSpPr>
        <p:spPr>
          <a:xfrm>
            <a:off x="1556657" y="1600023"/>
            <a:ext cx="10147904"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project is about authorization for individual users on the web app</a:t>
            </a:r>
          </a:p>
          <a:p>
            <a:pPr marL="285750" indent="-285750">
              <a:lnSpc>
                <a:spcPct val="150000"/>
              </a:lnSpc>
              <a:buFont typeface="Arial" panose="020B0604020202020204" pitchFamily="34" charset="0"/>
              <a:buChar char="•"/>
            </a:pPr>
            <a:r>
              <a:rPr lang="en-US" dirty="0"/>
              <a:t>Registered User: can delete and edit their own data and see approved users</a:t>
            </a:r>
          </a:p>
          <a:p>
            <a:pPr marL="285750" indent="-285750">
              <a:lnSpc>
                <a:spcPct val="150000"/>
              </a:lnSpc>
              <a:buFont typeface="Arial" panose="020B0604020202020204" pitchFamily="34" charset="0"/>
              <a:buChar char="•"/>
            </a:pPr>
            <a:r>
              <a:rPr lang="en-US" dirty="0"/>
              <a:t>Administrator: can approve/reject users and able to edit/delete any data</a:t>
            </a:r>
          </a:p>
          <a:p>
            <a:pPr marL="285750" indent="-285750">
              <a:lnSpc>
                <a:spcPct val="150000"/>
              </a:lnSpc>
              <a:buFont typeface="Arial" panose="020B0604020202020204" pitchFamily="34" charset="0"/>
              <a:buChar char="•"/>
            </a:pPr>
            <a:r>
              <a:rPr lang="en-US" dirty="0"/>
              <a:t>Manager: only allowed to approve contact data and only approved is visible</a:t>
            </a:r>
          </a:p>
          <a:p>
            <a:pPr marL="285750" indent="-285750">
              <a:lnSpc>
                <a:spcPct val="150000"/>
              </a:lnSpc>
              <a:buFont typeface="Arial" panose="020B0604020202020204" pitchFamily="34" charset="0"/>
              <a:buChar char="•"/>
            </a:pPr>
            <a:r>
              <a:rPr lang="en-US" dirty="0"/>
              <a:t>The Whole Project is based on the ASP.NET Core</a:t>
            </a:r>
          </a:p>
          <a:p>
            <a:pPr marL="285750" indent="-285750">
              <a:lnSpc>
                <a:spcPct val="150000"/>
              </a:lnSpc>
              <a:buFont typeface="Arial" panose="020B0604020202020204" pitchFamily="34" charset="0"/>
              <a:buChar char="•"/>
            </a:pPr>
            <a:r>
              <a:rPr lang="en-US" b="1" dirty="0"/>
              <a:t>Reference By Rick Anderson and Joe Audette</a:t>
            </a:r>
          </a:p>
        </p:txBody>
      </p:sp>
    </p:spTree>
    <p:extLst>
      <p:ext uri="{BB962C8B-B14F-4D97-AF65-F5344CB8AC3E}">
        <p14:creationId xmlns:p14="http://schemas.microsoft.com/office/powerpoint/2010/main" val="338929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F64B46-F77F-10CD-E1E9-75915B48DC1B}"/>
              </a:ext>
            </a:extLst>
          </p:cNvPr>
          <p:cNvSpPr>
            <a:spLocks noGrp="1"/>
          </p:cNvSpPr>
          <p:nvPr>
            <p:ph type="body" sz="quarter" idx="10"/>
          </p:nvPr>
        </p:nvSpPr>
        <p:spPr>
          <a:xfrm>
            <a:off x="846666" y="795872"/>
            <a:ext cx="10498667" cy="468086"/>
          </a:xfrm>
        </p:spPr>
        <p:txBody>
          <a:bodyPr/>
          <a:lstStyle/>
          <a:p>
            <a:pPr algn="ctr"/>
            <a:r>
              <a:rPr lang="en-US" dirty="0"/>
              <a:t>Group Information </a:t>
            </a:r>
          </a:p>
          <a:p>
            <a:pPr algn="ctr"/>
            <a:endParaRPr lang="en-US" dirty="0"/>
          </a:p>
        </p:txBody>
      </p:sp>
      <p:sp>
        <p:nvSpPr>
          <p:cNvPr id="3" name="TextBox 2">
            <a:extLst>
              <a:ext uri="{FF2B5EF4-FFF2-40B4-BE49-F238E27FC236}">
                <a16:creationId xmlns:a16="http://schemas.microsoft.com/office/drawing/2014/main" id="{284842CC-5200-4B87-576D-071786BE236C}"/>
              </a:ext>
            </a:extLst>
          </p:cNvPr>
          <p:cNvSpPr txBox="1"/>
          <p:nvPr/>
        </p:nvSpPr>
        <p:spPr>
          <a:xfrm>
            <a:off x="1045029" y="1719942"/>
            <a:ext cx="10300304" cy="1754326"/>
          </a:xfrm>
          <a:prstGeom prst="rect">
            <a:avLst/>
          </a:prstGeom>
          <a:noFill/>
        </p:spPr>
        <p:txBody>
          <a:bodyPr wrap="square" rtlCol="0">
            <a:spAutoFit/>
          </a:bodyPr>
          <a:lstStyle/>
          <a:p>
            <a:r>
              <a:rPr lang="en-US" dirty="0"/>
              <a:t>Tanushka (200537994)</a:t>
            </a:r>
          </a:p>
          <a:p>
            <a:pPr marL="285750" indent="-285750">
              <a:buFont typeface="Arial" panose="020B0604020202020204" pitchFamily="34" charset="0"/>
              <a:buChar char="•"/>
            </a:pPr>
            <a:r>
              <a:rPr lang="en-US" dirty="0"/>
              <a:t>Team Lead</a:t>
            </a:r>
          </a:p>
          <a:p>
            <a:r>
              <a:rPr lang="en-US" dirty="0"/>
              <a:t>Mandeep Singh(200542624)</a:t>
            </a:r>
          </a:p>
          <a:p>
            <a:pPr marL="285750" indent="-285750">
              <a:buFont typeface="Arial" panose="020B0604020202020204" pitchFamily="34" charset="0"/>
              <a:buChar char="•"/>
            </a:pPr>
            <a:r>
              <a:rPr lang="en-US" dirty="0"/>
              <a:t>Developer</a:t>
            </a:r>
          </a:p>
          <a:p>
            <a:r>
              <a:rPr lang="en-US" dirty="0"/>
              <a:t>Raman Preet Singh (200544703)</a:t>
            </a:r>
          </a:p>
          <a:p>
            <a:pPr marL="285750" indent="-285750">
              <a:buFont typeface="Arial" panose="020B0604020202020204" pitchFamily="34" charset="0"/>
              <a:buChar char="•"/>
            </a:pPr>
            <a:r>
              <a:rPr lang="en-US" dirty="0"/>
              <a:t>Developer</a:t>
            </a:r>
          </a:p>
        </p:txBody>
      </p:sp>
    </p:spTree>
    <p:extLst>
      <p:ext uri="{BB962C8B-B14F-4D97-AF65-F5344CB8AC3E}">
        <p14:creationId xmlns:p14="http://schemas.microsoft.com/office/powerpoint/2010/main" val="309661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l="31000" t="19000" r="-9000" b="12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Authorization in ASP.Net Core Web App</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sp>
        <p:nvSpPr>
          <p:cNvPr id="3" name="TextBox 2">
            <a:extLst>
              <a:ext uri="{FF2B5EF4-FFF2-40B4-BE49-F238E27FC236}">
                <a16:creationId xmlns:a16="http://schemas.microsoft.com/office/drawing/2014/main" id="{56E41062-161B-39B2-F183-254DDFD51B04}"/>
              </a:ext>
            </a:extLst>
          </p:cNvPr>
          <p:cNvSpPr txBox="1"/>
          <p:nvPr/>
        </p:nvSpPr>
        <p:spPr>
          <a:xfrm>
            <a:off x="685800" y="1380744"/>
            <a:ext cx="10149840" cy="3293209"/>
          </a:xfrm>
          <a:prstGeom prst="rect">
            <a:avLst/>
          </a:prstGeom>
          <a:noFill/>
        </p:spPr>
        <p:txBody>
          <a:bodyPr wrap="square" rtlCol="0">
            <a:spAutoFit/>
          </a:bodyPr>
          <a:lstStyle/>
          <a:p>
            <a:pPr marL="285750" indent="-285750">
              <a:buFont typeface="Wingdings" panose="05000000000000000000" pitchFamily="2" charset="2"/>
              <a:buChar char="q"/>
            </a:pPr>
            <a:r>
              <a:rPr lang="en-US" sz="1600" i="0" dirty="0">
                <a:solidFill>
                  <a:srgbClr val="374151"/>
                </a:solidFill>
                <a:effectLst/>
                <a:latin typeface="Arial" panose="020B0604020202020204" pitchFamily="34" charset="0"/>
                <a:cs typeface="Arial" panose="020B0604020202020204" pitchFamily="34" charset="0"/>
              </a:rPr>
              <a:t>ASP.NET Core provides built-in support for authentication and authorization, which makes it easy to implement security in your web application.</a:t>
            </a:r>
            <a:endParaRPr lang="en-US" sz="1600" dirty="0">
              <a:solidFill>
                <a:srgbClr val="37415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600" i="0" dirty="0">
              <a:solidFill>
                <a:srgbClr val="374151"/>
              </a:solidFill>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600" i="0" dirty="0">
                <a:solidFill>
                  <a:srgbClr val="374151"/>
                </a:solidFill>
                <a:effectLst/>
                <a:latin typeface="Arial" panose="020B0604020202020204" pitchFamily="34" charset="0"/>
                <a:cs typeface="Arial" panose="020B0604020202020204" pitchFamily="34" charset="0"/>
              </a:rPr>
              <a:t>Authorization is the process of determining whether a user is allowed to access a particular resource or perform a particular action within the application. </a:t>
            </a:r>
          </a:p>
          <a:p>
            <a:pPr marL="285750" indent="-285750">
              <a:buFont typeface="Wingdings" panose="05000000000000000000" pitchFamily="2" charset="2"/>
              <a:buChar char="q"/>
            </a:pPr>
            <a:endParaRPr lang="en-US" sz="1600" dirty="0">
              <a:solidFill>
                <a:srgbClr val="37415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600" i="0" dirty="0">
                <a:solidFill>
                  <a:srgbClr val="374151"/>
                </a:solidFill>
                <a:effectLst/>
                <a:latin typeface="Arial" panose="020B0604020202020204" pitchFamily="34" charset="0"/>
                <a:cs typeface="Arial" panose="020B0604020202020204" pitchFamily="34" charset="0"/>
              </a:rPr>
              <a:t>The authentication middleware is responsible for handling user logins and issuing authentication tokens. The authorization middleware is responsible for checking whether a user is authorized to access a particular resource or perform a particular action.</a:t>
            </a:r>
          </a:p>
          <a:p>
            <a:pPr marL="285750" indent="-285750">
              <a:buFont typeface="Wingdings" panose="05000000000000000000" pitchFamily="2" charset="2"/>
              <a:buChar char="q"/>
            </a:pPr>
            <a:endParaRPr lang="en-US" sz="1600" dirty="0">
              <a:solidFill>
                <a:srgbClr val="37415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600" i="0" dirty="0">
                <a:solidFill>
                  <a:srgbClr val="202124"/>
                </a:solidFill>
                <a:effectLst/>
                <a:latin typeface="Arial" panose="020B0604020202020204" pitchFamily="34" charset="0"/>
                <a:cs typeface="Arial" panose="020B0604020202020204" pitchFamily="34" charset="0"/>
              </a:rPr>
              <a:t>Role-based authorization checks specify which roles which the current user must be a member of to access the requested resource.</a:t>
            </a:r>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358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Admin View</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sp>
        <p:nvSpPr>
          <p:cNvPr id="8" name="Rectangle 7">
            <a:extLst>
              <a:ext uri="{FF2B5EF4-FFF2-40B4-BE49-F238E27FC236}">
                <a16:creationId xmlns:a16="http://schemas.microsoft.com/office/drawing/2014/main" id="{610B51D8-E486-45F0-A7F8-44B09D62853C}"/>
              </a:ext>
            </a:extLst>
          </p:cNvPr>
          <p:cNvSpPr/>
          <p:nvPr/>
        </p:nvSpPr>
        <p:spPr>
          <a:xfrm>
            <a:off x="257694" y="1109709"/>
            <a:ext cx="5734975" cy="954107"/>
          </a:xfrm>
          <a:prstGeom prst="rect">
            <a:avLst/>
          </a:prstGeom>
        </p:spPr>
        <p:txBody>
          <a:bodyPr wrap="square">
            <a:spAutoFit/>
          </a:bodyPr>
          <a:lstStyle/>
          <a:p>
            <a:endParaRPr lang="en-IN" sz="2000" dirty="0">
              <a:latin typeface="+mj-lt"/>
            </a:endParaRPr>
          </a:p>
          <a:p>
            <a:endParaRPr lang="en-US" sz="2000" dirty="0">
              <a:latin typeface="+mj-lt"/>
            </a:endParaRPr>
          </a:p>
          <a:p>
            <a:endParaRPr lang="en-US" sz="1600" b="1" dirty="0">
              <a:highlight>
                <a:srgbClr val="FFFF00"/>
              </a:highlight>
              <a:latin typeface="+mj-lt"/>
            </a:endParaRPr>
          </a:p>
        </p:txBody>
      </p:sp>
      <p:pic>
        <p:nvPicPr>
          <p:cNvPr id="5" name="Picture 4">
            <a:extLst>
              <a:ext uri="{FF2B5EF4-FFF2-40B4-BE49-F238E27FC236}">
                <a16:creationId xmlns:a16="http://schemas.microsoft.com/office/drawing/2014/main" id="{942F23E9-0A69-ED01-42A0-88EB19F50D0F}"/>
              </a:ext>
            </a:extLst>
          </p:cNvPr>
          <p:cNvPicPr>
            <a:picLocks noChangeAspect="1"/>
          </p:cNvPicPr>
          <p:nvPr/>
        </p:nvPicPr>
        <p:blipFill>
          <a:blip r:embed="rId2"/>
          <a:stretch>
            <a:fillRect/>
          </a:stretch>
        </p:blipFill>
        <p:spPr>
          <a:xfrm>
            <a:off x="1901031" y="2488488"/>
            <a:ext cx="6933814" cy="3415923"/>
          </a:xfrm>
          <a:prstGeom prst="rect">
            <a:avLst/>
          </a:prstGeom>
          <a:ln w="9525">
            <a:solidFill>
              <a:schemeClr val="tx1"/>
            </a:solidFill>
          </a:ln>
        </p:spPr>
      </p:pic>
      <p:sp>
        <p:nvSpPr>
          <p:cNvPr id="7" name="Flowchart: Process 6">
            <a:extLst>
              <a:ext uri="{FF2B5EF4-FFF2-40B4-BE49-F238E27FC236}">
                <a16:creationId xmlns:a16="http://schemas.microsoft.com/office/drawing/2014/main" id="{9BAACCE1-3C73-13FF-9691-C604966D5E25}"/>
              </a:ext>
            </a:extLst>
          </p:cNvPr>
          <p:cNvSpPr/>
          <p:nvPr/>
        </p:nvSpPr>
        <p:spPr>
          <a:xfrm>
            <a:off x="9204958" y="1188718"/>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Logged in as Admin</a:t>
            </a:r>
          </a:p>
        </p:txBody>
      </p:sp>
      <p:sp>
        <p:nvSpPr>
          <p:cNvPr id="9" name="Flowchart: Process 8">
            <a:extLst>
              <a:ext uri="{FF2B5EF4-FFF2-40B4-BE49-F238E27FC236}">
                <a16:creationId xmlns:a16="http://schemas.microsoft.com/office/drawing/2014/main" id="{781F7E17-A93D-A515-A826-DD653495E998}"/>
              </a:ext>
            </a:extLst>
          </p:cNvPr>
          <p:cNvSpPr/>
          <p:nvPr/>
        </p:nvSpPr>
        <p:spPr>
          <a:xfrm>
            <a:off x="762003" y="1188717"/>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Admin can create new Contacts</a:t>
            </a:r>
          </a:p>
        </p:txBody>
      </p:sp>
      <p:sp>
        <p:nvSpPr>
          <p:cNvPr id="10" name="Flowchart: Process 9">
            <a:extLst>
              <a:ext uri="{FF2B5EF4-FFF2-40B4-BE49-F238E27FC236}">
                <a16:creationId xmlns:a16="http://schemas.microsoft.com/office/drawing/2014/main" id="{F923C607-091E-2E0B-F2E3-83396BA82BB7}"/>
              </a:ext>
            </a:extLst>
          </p:cNvPr>
          <p:cNvSpPr/>
          <p:nvPr/>
        </p:nvSpPr>
        <p:spPr>
          <a:xfrm>
            <a:off x="9204958" y="4846320"/>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Admin can edit and delete all the data</a:t>
            </a:r>
          </a:p>
        </p:txBody>
      </p:sp>
      <p:sp>
        <p:nvSpPr>
          <p:cNvPr id="11" name="Flowchart: Process 10">
            <a:extLst>
              <a:ext uri="{FF2B5EF4-FFF2-40B4-BE49-F238E27FC236}">
                <a16:creationId xmlns:a16="http://schemas.microsoft.com/office/drawing/2014/main" id="{5B84D729-BC2C-B624-9538-2DB21F0B9248}"/>
              </a:ext>
            </a:extLst>
          </p:cNvPr>
          <p:cNvSpPr/>
          <p:nvPr/>
        </p:nvSpPr>
        <p:spPr>
          <a:xfrm>
            <a:off x="9204958" y="2945673"/>
            <a:ext cx="2277291" cy="831669"/>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Admin can see all the approved or rejected records</a:t>
            </a:r>
          </a:p>
        </p:txBody>
      </p:sp>
      <p:cxnSp>
        <p:nvCxnSpPr>
          <p:cNvPr id="12" name="Straight Arrow Connector 11">
            <a:extLst>
              <a:ext uri="{FF2B5EF4-FFF2-40B4-BE49-F238E27FC236}">
                <a16:creationId xmlns:a16="http://schemas.microsoft.com/office/drawing/2014/main" id="{2B688F86-BB23-8766-6505-1B8044917A49}"/>
              </a:ext>
            </a:extLst>
          </p:cNvPr>
          <p:cNvCxnSpPr/>
          <p:nvPr/>
        </p:nvCxnSpPr>
        <p:spPr>
          <a:xfrm flipV="1">
            <a:off x="2438400" y="1876694"/>
            <a:ext cx="0" cy="131064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0A2EFD-136D-D8AB-D230-039504454CAF}"/>
              </a:ext>
            </a:extLst>
          </p:cNvPr>
          <p:cNvCxnSpPr/>
          <p:nvPr/>
        </p:nvCxnSpPr>
        <p:spPr>
          <a:xfrm>
            <a:off x="7350035" y="3568337"/>
            <a:ext cx="1854923"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171A96-E77F-5F52-0B92-42475664A30C}"/>
              </a:ext>
            </a:extLst>
          </p:cNvPr>
          <p:cNvCxnSpPr/>
          <p:nvPr/>
        </p:nvCxnSpPr>
        <p:spPr>
          <a:xfrm flipV="1">
            <a:off x="7315200" y="1532705"/>
            <a:ext cx="0" cy="99931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D4F50D1-3B4D-94F0-47B9-9C58385A03FA}"/>
              </a:ext>
            </a:extLst>
          </p:cNvPr>
          <p:cNvCxnSpPr/>
          <p:nvPr/>
        </p:nvCxnSpPr>
        <p:spPr>
          <a:xfrm>
            <a:off x="8277496" y="3918857"/>
            <a:ext cx="0" cy="12714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A0E0C5-8C37-0217-FB49-93BF9412E489}"/>
              </a:ext>
            </a:extLst>
          </p:cNvPr>
          <p:cNvCxnSpPr>
            <a:endCxn id="10" idx="1"/>
          </p:cNvCxnSpPr>
          <p:nvPr/>
        </p:nvCxnSpPr>
        <p:spPr>
          <a:xfrm>
            <a:off x="8277496" y="5190308"/>
            <a:ext cx="927462"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D01FCF-25EF-4C9F-CE00-030B464309A0}"/>
              </a:ext>
            </a:extLst>
          </p:cNvPr>
          <p:cNvCxnSpPr>
            <a:endCxn id="7" idx="1"/>
          </p:cNvCxnSpPr>
          <p:nvPr/>
        </p:nvCxnSpPr>
        <p:spPr>
          <a:xfrm>
            <a:off x="7315200" y="1532705"/>
            <a:ext cx="1889758" cy="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A752AF-1B63-5896-6F03-9B7B45E204D1}"/>
              </a:ext>
            </a:extLst>
          </p:cNvPr>
          <p:cNvCxnSpPr/>
          <p:nvPr/>
        </p:nvCxnSpPr>
        <p:spPr>
          <a:xfrm>
            <a:off x="7332617" y="1532705"/>
            <a:ext cx="1889758" cy="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6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Edit, Details and delete view for Admin</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pic>
        <p:nvPicPr>
          <p:cNvPr id="3" name="Picture 2">
            <a:extLst>
              <a:ext uri="{FF2B5EF4-FFF2-40B4-BE49-F238E27FC236}">
                <a16:creationId xmlns:a16="http://schemas.microsoft.com/office/drawing/2014/main" id="{00DF5C8F-2FD8-1563-19F2-E75A8DE3ED8F}"/>
              </a:ext>
            </a:extLst>
          </p:cNvPr>
          <p:cNvPicPr>
            <a:picLocks noChangeAspect="1"/>
          </p:cNvPicPr>
          <p:nvPr/>
        </p:nvPicPr>
        <p:blipFill>
          <a:blip r:embed="rId2"/>
          <a:stretch>
            <a:fillRect/>
          </a:stretch>
        </p:blipFill>
        <p:spPr>
          <a:xfrm>
            <a:off x="577049" y="1375954"/>
            <a:ext cx="3221311" cy="4315246"/>
          </a:xfrm>
          <a:prstGeom prst="rect">
            <a:avLst/>
          </a:prstGeom>
          <a:ln w="9525">
            <a:solidFill>
              <a:schemeClr val="tx1"/>
            </a:solidFill>
          </a:ln>
        </p:spPr>
      </p:pic>
      <p:pic>
        <p:nvPicPr>
          <p:cNvPr id="4" name="Picture 3">
            <a:extLst>
              <a:ext uri="{FF2B5EF4-FFF2-40B4-BE49-F238E27FC236}">
                <a16:creationId xmlns:a16="http://schemas.microsoft.com/office/drawing/2014/main" id="{13624070-DEB3-ABFA-74F5-131135E123B4}"/>
              </a:ext>
            </a:extLst>
          </p:cNvPr>
          <p:cNvPicPr>
            <a:picLocks noChangeAspect="1"/>
          </p:cNvPicPr>
          <p:nvPr/>
        </p:nvPicPr>
        <p:blipFill>
          <a:blip r:embed="rId3"/>
          <a:stretch>
            <a:fillRect/>
          </a:stretch>
        </p:blipFill>
        <p:spPr>
          <a:xfrm>
            <a:off x="4133255" y="1375954"/>
            <a:ext cx="3068893" cy="4315246"/>
          </a:xfrm>
          <a:prstGeom prst="rect">
            <a:avLst/>
          </a:prstGeom>
          <a:ln w="9525">
            <a:solidFill>
              <a:schemeClr val="tx1"/>
            </a:solidFill>
          </a:ln>
        </p:spPr>
      </p:pic>
      <p:pic>
        <p:nvPicPr>
          <p:cNvPr id="19" name="Picture 18">
            <a:extLst>
              <a:ext uri="{FF2B5EF4-FFF2-40B4-BE49-F238E27FC236}">
                <a16:creationId xmlns:a16="http://schemas.microsoft.com/office/drawing/2014/main" id="{F8D62C58-6E27-76CC-AF64-A7009EBB2D56}"/>
              </a:ext>
            </a:extLst>
          </p:cNvPr>
          <p:cNvPicPr>
            <a:picLocks noChangeAspect="1"/>
          </p:cNvPicPr>
          <p:nvPr/>
        </p:nvPicPr>
        <p:blipFill>
          <a:blip r:embed="rId4"/>
          <a:stretch>
            <a:fillRect/>
          </a:stretch>
        </p:blipFill>
        <p:spPr>
          <a:xfrm>
            <a:off x="7537044" y="1375954"/>
            <a:ext cx="3420000" cy="4298234"/>
          </a:xfrm>
          <a:prstGeom prst="rect">
            <a:avLst/>
          </a:prstGeom>
          <a:ln w="9525">
            <a:solidFill>
              <a:schemeClr val="tx1"/>
            </a:solidFill>
          </a:ln>
        </p:spPr>
      </p:pic>
    </p:spTree>
    <p:extLst>
      <p:ext uri="{BB962C8B-B14F-4D97-AF65-F5344CB8AC3E}">
        <p14:creationId xmlns:p14="http://schemas.microsoft.com/office/powerpoint/2010/main" val="402100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Manager View</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pic>
        <p:nvPicPr>
          <p:cNvPr id="3" name="Picture 2">
            <a:extLst>
              <a:ext uri="{FF2B5EF4-FFF2-40B4-BE49-F238E27FC236}">
                <a16:creationId xmlns:a16="http://schemas.microsoft.com/office/drawing/2014/main" id="{F8891D3B-E598-D792-360D-312FB9DEF5BD}"/>
              </a:ext>
            </a:extLst>
          </p:cNvPr>
          <p:cNvPicPr>
            <a:picLocks noChangeAspect="1"/>
          </p:cNvPicPr>
          <p:nvPr/>
        </p:nvPicPr>
        <p:blipFill>
          <a:blip r:embed="rId2"/>
          <a:stretch>
            <a:fillRect/>
          </a:stretch>
        </p:blipFill>
        <p:spPr>
          <a:xfrm>
            <a:off x="1506688" y="2393353"/>
            <a:ext cx="7255816" cy="3578211"/>
          </a:xfrm>
          <a:prstGeom prst="rect">
            <a:avLst/>
          </a:prstGeom>
          <a:ln w="9525">
            <a:solidFill>
              <a:schemeClr val="tx1"/>
            </a:solidFill>
          </a:ln>
        </p:spPr>
      </p:pic>
      <p:sp>
        <p:nvSpPr>
          <p:cNvPr id="4" name="Flowchart: Process 3">
            <a:extLst>
              <a:ext uri="{FF2B5EF4-FFF2-40B4-BE49-F238E27FC236}">
                <a16:creationId xmlns:a16="http://schemas.microsoft.com/office/drawing/2014/main" id="{EF248295-B032-B6EC-A452-8DB66FF8939C}"/>
              </a:ext>
            </a:extLst>
          </p:cNvPr>
          <p:cNvSpPr/>
          <p:nvPr/>
        </p:nvSpPr>
        <p:spPr>
          <a:xfrm>
            <a:off x="9084171" y="1034311"/>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Logged in as Manager</a:t>
            </a:r>
          </a:p>
        </p:txBody>
      </p:sp>
      <p:sp>
        <p:nvSpPr>
          <p:cNvPr id="5" name="Flowchart: Process 4">
            <a:extLst>
              <a:ext uri="{FF2B5EF4-FFF2-40B4-BE49-F238E27FC236}">
                <a16:creationId xmlns:a16="http://schemas.microsoft.com/office/drawing/2014/main" id="{8021BF4B-27A3-BDAA-2270-48F095FF1F1B}"/>
              </a:ext>
            </a:extLst>
          </p:cNvPr>
          <p:cNvSpPr/>
          <p:nvPr/>
        </p:nvSpPr>
        <p:spPr>
          <a:xfrm>
            <a:off x="577049" y="985908"/>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Manager can create new contacts</a:t>
            </a:r>
          </a:p>
        </p:txBody>
      </p:sp>
      <p:sp>
        <p:nvSpPr>
          <p:cNvPr id="7" name="Flowchart: Process 6">
            <a:extLst>
              <a:ext uri="{FF2B5EF4-FFF2-40B4-BE49-F238E27FC236}">
                <a16:creationId xmlns:a16="http://schemas.microsoft.com/office/drawing/2014/main" id="{538E0849-F759-923E-9174-6353EB006CEC}"/>
              </a:ext>
            </a:extLst>
          </p:cNvPr>
          <p:cNvSpPr/>
          <p:nvPr/>
        </p:nvSpPr>
        <p:spPr>
          <a:xfrm>
            <a:off x="9222366" y="2856072"/>
            <a:ext cx="2277291" cy="901339"/>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Manager can approve and reject the submitted  contacts</a:t>
            </a:r>
          </a:p>
        </p:txBody>
      </p:sp>
      <p:sp>
        <p:nvSpPr>
          <p:cNvPr id="8" name="Flowchart: Process 7">
            <a:extLst>
              <a:ext uri="{FF2B5EF4-FFF2-40B4-BE49-F238E27FC236}">
                <a16:creationId xmlns:a16="http://schemas.microsoft.com/office/drawing/2014/main" id="{E917D0D5-1D5C-6AAF-7781-814AEC423FA4}"/>
              </a:ext>
            </a:extLst>
          </p:cNvPr>
          <p:cNvSpPr/>
          <p:nvPr/>
        </p:nvSpPr>
        <p:spPr>
          <a:xfrm>
            <a:off x="9222366" y="4612017"/>
            <a:ext cx="2277291" cy="1245325"/>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Manager can only edit , view details or delete the records that he has created</a:t>
            </a:r>
          </a:p>
        </p:txBody>
      </p:sp>
      <p:cxnSp>
        <p:nvCxnSpPr>
          <p:cNvPr id="9" name="Straight Connector 8">
            <a:extLst>
              <a:ext uri="{FF2B5EF4-FFF2-40B4-BE49-F238E27FC236}">
                <a16:creationId xmlns:a16="http://schemas.microsoft.com/office/drawing/2014/main" id="{20049A25-E0EB-AB92-60E4-8E8ADC07290F}"/>
              </a:ext>
            </a:extLst>
          </p:cNvPr>
          <p:cNvCxnSpPr/>
          <p:nvPr/>
        </p:nvCxnSpPr>
        <p:spPr>
          <a:xfrm flipV="1">
            <a:off x="6787290" y="1390856"/>
            <a:ext cx="0" cy="100249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5B7E5D-516F-7AC8-B3A4-0CB2DCE11990}"/>
              </a:ext>
            </a:extLst>
          </p:cNvPr>
          <p:cNvCxnSpPr/>
          <p:nvPr/>
        </p:nvCxnSpPr>
        <p:spPr>
          <a:xfrm>
            <a:off x="7518810" y="4717531"/>
            <a:ext cx="0" cy="548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752ED9-B7FD-8506-C624-EA2748B0CEFE}"/>
              </a:ext>
            </a:extLst>
          </p:cNvPr>
          <p:cNvCxnSpPr/>
          <p:nvPr/>
        </p:nvCxnSpPr>
        <p:spPr>
          <a:xfrm>
            <a:off x="6787290" y="3306742"/>
            <a:ext cx="243507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2250A2-90A3-6C84-E3B1-D09FDA3E3CDF}"/>
              </a:ext>
            </a:extLst>
          </p:cNvPr>
          <p:cNvCxnSpPr/>
          <p:nvPr/>
        </p:nvCxnSpPr>
        <p:spPr>
          <a:xfrm>
            <a:off x="7518810" y="5266171"/>
            <a:ext cx="170355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CBA28F-AFB6-FC47-7F5B-D8CC2A07F2EA}"/>
              </a:ext>
            </a:extLst>
          </p:cNvPr>
          <p:cNvCxnSpPr>
            <a:endCxn id="4" idx="1"/>
          </p:cNvCxnSpPr>
          <p:nvPr/>
        </p:nvCxnSpPr>
        <p:spPr>
          <a:xfrm flipV="1">
            <a:off x="6787290" y="1378300"/>
            <a:ext cx="2296881" cy="125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CDCD00-9D40-F32F-D6FC-8F8E332295E4}"/>
              </a:ext>
            </a:extLst>
          </p:cNvPr>
          <p:cNvCxnSpPr/>
          <p:nvPr/>
        </p:nvCxnSpPr>
        <p:spPr>
          <a:xfrm flipV="1">
            <a:off x="1997576" y="1716011"/>
            <a:ext cx="0" cy="125737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34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User View</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pic>
        <p:nvPicPr>
          <p:cNvPr id="3" name="Picture 2">
            <a:extLst>
              <a:ext uri="{FF2B5EF4-FFF2-40B4-BE49-F238E27FC236}">
                <a16:creationId xmlns:a16="http://schemas.microsoft.com/office/drawing/2014/main" id="{92EC8603-BC3D-672C-15E9-6B353F4079AC}"/>
              </a:ext>
            </a:extLst>
          </p:cNvPr>
          <p:cNvPicPr>
            <a:picLocks noChangeAspect="1"/>
          </p:cNvPicPr>
          <p:nvPr/>
        </p:nvPicPr>
        <p:blipFill>
          <a:blip r:embed="rId2"/>
          <a:stretch>
            <a:fillRect/>
          </a:stretch>
        </p:blipFill>
        <p:spPr>
          <a:xfrm>
            <a:off x="1461445" y="2473233"/>
            <a:ext cx="7130218" cy="3587931"/>
          </a:xfrm>
          <a:prstGeom prst="rect">
            <a:avLst/>
          </a:prstGeom>
          <a:ln w="9525">
            <a:solidFill>
              <a:schemeClr val="tx1"/>
            </a:solidFill>
          </a:ln>
        </p:spPr>
      </p:pic>
      <p:sp>
        <p:nvSpPr>
          <p:cNvPr id="4" name="Flowchart: Process 3">
            <a:extLst>
              <a:ext uri="{FF2B5EF4-FFF2-40B4-BE49-F238E27FC236}">
                <a16:creationId xmlns:a16="http://schemas.microsoft.com/office/drawing/2014/main" id="{4437CE53-4738-8317-AD26-494E08E2587E}"/>
              </a:ext>
            </a:extLst>
          </p:cNvPr>
          <p:cNvSpPr/>
          <p:nvPr/>
        </p:nvSpPr>
        <p:spPr>
          <a:xfrm>
            <a:off x="577049" y="1101634"/>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Registered User can create new contacts</a:t>
            </a:r>
          </a:p>
        </p:txBody>
      </p:sp>
      <p:sp>
        <p:nvSpPr>
          <p:cNvPr id="5" name="Flowchart: Process 4">
            <a:extLst>
              <a:ext uri="{FF2B5EF4-FFF2-40B4-BE49-F238E27FC236}">
                <a16:creationId xmlns:a16="http://schemas.microsoft.com/office/drawing/2014/main" id="{2C531E78-A348-B0AA-5206-E97D17EEA619}"/>
              </a:ext>
            </a:extLst>
          </p:cNvPr>
          <p:cNvSpPr/>
          <p:nvPr/>
        </p:nvSpPr>
        <p:spPr>
          <a:xfrm>
            <a:off x="9076614" y="1127758"/>
            <a:ext cx="2277291" cy="687977"/>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Logged in as Registered User</a:t>
            </a:r>
          </a:p>
        </p:txBody>
      </p:sp>
      <p:sp>
        <p:nvSpPr>
          <p:cNvPr id="7" name="Flowchart: Process 6">
            <a:extLst>
              <a:ext uri="{FF2B5EF4-FFF2-40B4-BE49-F238E27FC236}">
                <a16:creationId xmlns:a16="http://schemas.microsoft.com/office/drawing/2014/main" id="{BA5E01A8-5F63-8E37-97F9-85BC273433E6}"/>
              </a:ext>
            </a:extLst>
          </p:cNvPr>
          <p:cNvSpPr/>
          <p:nvPr/>
        </p:nvSpPr>
        <p:spPr>
          <a:xfrm>
            <a:off x="9076614" y="2756262"/>
            <a:ext cx="2277291" cy="1245325"/>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Registered User can only see the contacts records approved by admin or manger</a:t>
            </a:r>
          </a:p>
        </p:txBody>
      </p:sp>
      <p:sp>
        <p:nvSpPr>
          <p:cNvPr id="8" name="Flowchart: Process 7">
            <a:extLst>
              <a:ext uri="{FF2B5EF4-FFF2-40B4-BE49-F238E27FC236}">
                <a16:creationId xmlns:a16="http://schemas.microsoft.com/office/drawing/2014/main" id="{06CFF083-A61C-7038-A542-D7F042C6FCCE}"/>
              </a:ext>
            </a:extLst>
          </p:cNvPr>
          <p:cNvSpPr/>
          <p:nvPr/>
        </p:nvSpPr>
        <p:spPr>
          <a:xfrm>
            <a:off x="9076614" y="4680856"/>
            <a:ext cx="2277291" cy="1245325"/>
          </a:xfrm>
          <a:prstGeom prst="flowChartProcess">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Registered User can only edit , view details or delete the records that he has created</a:t>
            </a:r>
          </a:p>
        </p:txBody>
      </p:sp>
      <p:cxnSp>
        <p:nvCxnSpPr>
          <p:cNvPr id="9" name="Straight Connector 8">
            <a:extLst>
              <a:ext uri="{FF2B5EF4-FFF2-40B4-BE49-F238E27FC236}">
                <a16:creationId xmlns:a16="http://schemas.microsoft.com/office/drawing/2014/main" id="{FE006EC4-9256-A150-669E-B91D7B248D52}"/>
              </a:ext>
            </a:extLst>
          </p:cNvPr>
          <p:cNvCxnSpPr/>
          <p:nvPr/>
        </p:nvCxnSpPr>
        <p:spPr>
          <a:xfrm flipV="1">
            <a:off x="6639244" y="1463039"/>
            <a:ext cx="0" cy="10101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A768AD-5728-C9CD-E3B3-608A4DCC55E4}"/>
              </a:ext>
            </a:extLst>
          </p:cNvPr>
          <p:cNvCxnSpPr>
            <a:cxnSpLocks/>
          </p:cNvCxnSpPr>
          <p:nvPr/>
        </p:nvCxnSpPr>
        <p:spPr>
          <a:xfrm flipV="1">
            <a:off x="6639244" y="1454331"/>
            <a:ext cx="2419952" cy="17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329271-C3CF-7B44-024D-C28F3FC89F39}"/>
              </a:ext>
            </a:extLst>
          </p:cNvPr>
          <p:cNvCxnSpPr/>
          <p:nvPr/>
        </p:nvCxnSpPr>
        <p:spPr>
          <a:xfrm>
            <a:off x="6499907" y="3378925"/>
            <a:ext cx="255928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9BF722-3B30-12EC-222B-AEC01F0E2D73}"/>
              </a:ext>
            </a:extLst>
          </p:cNvPr>
          <p:cNvCxnSpPr>
            <a:cxnSpLocks/>
          </p:cNvCxnSpPr>
          <p:nvPr/>
        </p:nvCxnSpPr>
        <p:spPr>
          <a:xfrm>
            <a:off x="6996296" y="4606833"/>
            <a:ext cx="8708" cy="69668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73E88C-D476-031A-B98C-F0C2FD612B71}"/>
              </a:ext>
            </a:extLst>
          </p:cNvPr>
          <p:cNvCxnSpPr/>
          <p:nvPr/>
        </p:nvCxnSpPr>
        <p:spPr>
          <a:xfrm>
            <a:off x="7005004" y="5303519"/>
            <a:ext cx="207161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092295-B100-2137-0058-F08208B3434E}"/>
              </a:ext>
            </a:extLst>
          </p:cNvPr>
          <p:cNvCxnSpPr/>
          <p:nvPr/>
        </p:nvCxnSpPr>
        <p:spPr>
          <a:xfrm flipV="1">
            <a:off x="1884364" y="1815735"/>
            <a:ext cx="0" cy="12322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88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E3BDA-3A87-0443-A9C3-AAD996C7F62C}"/>
              </a:ext>
            </a:extLst>
          </p:cNvPr>
          <p:cNvSpPr>
            <a:spLocks noGrp="1"/>
          </p:cNvSpPr>
          <p:nvPr>
            <p:ph type="body" sz="quarter" idx="10"/>
          </p:nvPr>
        </p:nvSpPr>
        <p:spPr>
          <a:xfrm>
            <a:off x="577049" y="96175"/>
            <a:ext cx="11478827" cy="835981"/>
          </a:xfrm>
        </p:spPr>
        <p:txBody>
          <a:bodyPr/>
          <a:lstStyle/>
          <a:p>
            <a:r>
              <a:rPr lang="en-IN" sz="4000" dirty="0"/>
              <a:t>Database Tables</a:t>
            </a:r>
            <a:endParaRPr lang="en-US" sz="4800" b="1"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4131207E-8051-4DE4-AC3E-60F9417C2C3E}"/>
              </a:ext>
            </a:extLst>
          </p:cNvPr>
          <p:cNvSpPr/>
          <p:nvPr/>
        </p:nvSpPr>
        <p:spPr>
          <a:xfrm>
            <a:off x="257694" y="886436"/>
            <a:ext cx="11676612" cy="45719"/>
          </a:xfrm>
          <a:prstGeom prst="rect">
            <a:avLst/>
          </a:prstGeom>
          <a:solidFill>
            <a:srgbClr val="52B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ndParaRPr>
          </a:p>
        </p:txBody>
      </p:sp>
      <p:pic>
        <p:nvPicPr>
          <p:cNvPr id="15" name="Picture 14">
            <a:extLst>
              <a:ext uri="{FF2B5EF4-FFF2-40B4-BE49-F238E27FC236}">
                <a16:creationId xmlns:a16="http://schemas.microsoft.com/office/drawing/2014/main" id="{B46D79A2-4CDD-4EAE-7CA4-D12E2F181F70}"/>
              </a:ext>
            </a:extLst>
          </p:cNvPr>
          <p:cNvPicPr>
            <a:picLocks noChangeAspect="1"/>
          </p:cNvPicPr>
          <p:nvPr/>
        </p:nvPicPr>
        <p:blipFill>
          <a:blip r:embed="rId2"/>
          <a:stretch>
            <a:fillRect/>
          </a:stretch>
        </p:blipFill>
        <p:spPr>
          <a:xfrm>
            <a:off x="3971805" y="1454331"/>
            <a:ext cx="7523510" cy="779884"/>
          </a:xfrm>
          <a:prstGeom prst="rect">
            <a:avLst/>
          </a:prstGeom>
          <a:ln>
            <a:solidFill>
              <a:schemeClr val="tx1"/>
            </a:solidFill>
          </a:ln>
        </p:spPr>
      </p:pic>
      <p:pic>
        <p:nvPicPr>
          <p:cNvPr id="16" name="Picture 15">
            <a:extLst>
              <a:ext uri="{FF2B5EF4-FFF2-40B4-BE49-F238E27FC236}">
                <a16:creationId xmlns:a16="http://schemas.microsoft.com/office/drawing/2014/main" id="{5296EBC9-654B-C14B-86C7-7F4E4C306AF1}"/>
              </a:ext>
            </a:extLst>
          </p:cNvPr>
          <p:cNvPicPr>
            <a:picLocks noChangeAspect="1"/>
          </p:cNvPicPr>
          <p:nvPr/>
        </p:nvPicPr>
        <p:blipFill>
          <a:blip r:embed="rId3"/>
          <a:stretch>
            <a:fillRect/>
          </a:stretch>
        </p:blipFill>
        <p:spPr>
          <a:xfrm>
            <a:off x="4111142" y="3004192"/>
            <a:ext cx="6077887" cy="692862"/>
          </a:xfrm>
          <a:prstGeom prst="rect">
            <a:avLst/>
          </a:prstGeom>
          <a:ln w="9525">
            <a:solidFill>
              <a:schemeClr val="tx1"/>
            </a:solidFill>
          </a:ln>
        </p:spPr>
      </p:pic>
      <p:pic>
        <p:nvPicPr>
          <p:cNvPr id="17" name="Picture 16">
            <a:extLst>
              <a:ext uri="{FF2B5EF4-FFF2-40B4-BE49-F238E27FC236}">
                <a16:creationId xmlns:a16="http://schemas.microsoft.com/office/drawing/2014/main" id="{418E92BC-9B11-17E9-67DD-4879CBD4F5E3}"/>
              </a:ext>
            </a:extLst>
          </p:cNvPr>
          <p:cNvPicPr>
            <a:picLocks noChangeAspect="1"/>
          </p:cNvPicPr>
          <p:nvPr/>
        </p:nvPicPr>
        <p:blipFill>
          <a:blip r:embed="rId4"/>
          <a:stretch>
            <a:fillRect/>
          </a:stretch>
        </p:blipFill>
        <p:spPr>
          <a:xfrm>
            <a:off x="740228" y="5050031"/>
            <a:ext cx="10755087" cy="889214"/>
          </a:xfrm>
          <a:prstGeom prst="rect">
            <a:avLst/>
          </a:prstGeom>
          <a:ln>
            <a:solidFill>
              <a:schemeClr val="tx1"/>
            </a:solidFill>
          </a:ln>
        </p:spPr>
      </p:pic>
      <p:cxnSp>
        <p:nvCxnSpPr>
          <p:cNvPr id="18" name="Straight Connector 17">
            <a:extLst>
              <a:ext uri="{FF2B5EF4-FFF2-40B4-BE49-F238E27FC236}">
                <a16:creationId xmlns:a16="http://schemas.microsoft.com/office/drawing/2014/main" id="{78094214-2D66-5EA4-5592-0D8DDE48D942}"/>
              </a:ext>
            </a:extLst>
          </p:cNvPr>
          <p:cNvCxnSpPr/>
          <p:nvPr/>
        </p:nvCxnSpPr>
        <p:spPr>
          <a:xfrm>
            <a:off x="5294812" y="2234215"/>
            <a:ext cx="0" cy="3783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CA1BBD9-280D-7326-7EF6-7EA783BD90BA}"/>
              </a:ext>
            </a:extLst>
          </p:cNvPr>
          <p:cNvCxnSpPr>
            <a:cxnSpLocks/>
          </p:cNvCxnSpPr>
          <p:nvPr/>
        </p:nvCxnSpPr>
        <p:spPr>
          <a:xfrm>
            <a:off x="5294812" y="2612571"/>
            <a:ext cx="3344092"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8C9A4006-D18B-D1B7-C39A-7273D82A05C4}"/>
              </a:ext>
            </a:extLst>
          </p:cNvPr>
          <p:cNvCxnSpPr/>
          <p:nvPr/>
        </p:nvCxnSpPr>
        <p:spPr>
          <a:xfrm>
            <a:off x="8638904" y="2612571"/>
            <a:ext cx="0" cy="39162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5093ACA-CDBF-79F5-5693-2067B748592E}"/>
              </a:ext>
            </a:extLst>
          </p:cNvPr>
          <p:cNvCxnSpPr/>
          <p:nvPr/>
        </p:nvCxnSpPr>
        <p:spPr>
          <a:xfrm>
            <a:off x="8638904" y="3697054"/>
            <a:ext cx="0" cy="7791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E866A0-5D48-7B65-740E-31415B41129F}"/>
              </a:ext>
            </a:extLst>
          </p:cNvPr>
          <p:cNvCxnSpPr/>
          <p:nvPr/>
        </p:nvCxnSpPr>
        <p:spPr>
          <a:xfrm flipH="1">
            <a:off x="2151017" y="4484913"/>
            <a:ext cx="64878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4A9311-1414-9F44-E2F1-80F06B2D69C9}"/>
              </a:ext>
            </a:extLst>
          </p:cNvPr>
          <p:cNvCxnSpPr/>
          <p:nvPr/>
        </p:nvCxnSpPr>
        <p:spPr>
          <a:xfrm>
            <a:off x="2142309" y="4476205"/>
            <a:ext cx="0" cy="57382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72C84FB-1DB7-D66E-72CA-ACB1E1EE1F4C}"/>
              </a:ext>
            </a:extLst>
          </p:cNvPr>
          <p:cNvPicPr>
            <a:picLocks noChangeAspect="1"/>
          </p:cNvPicPr>
          <p:nvPr/>
        </p:nvPicPr>
        <p:blipFill>
          <a:blip r:embed="rId5"/>
          <a:stretch>
            <a:fillRect/>
          </a:stretch>
        </p:blipFill>
        <p:spPr>
          <a:xfrm>
            <a:off x="751674" y="1161502"/>
            <a:ext cx="2279257" cy="2523781"/>
          </a:xfrm>
          <a:prstGeom prst="rect">
            <a:avLst/>
          </a:prstGeom>
          <a:noFill/>
          <a:ln>
            <a:solidFill>
              <a:schemeClr val="tx1">
                <a:alpha val="88000"/>
              </a:schemeClr>
            </a:solidFill>
          </a:ln>
        </p:spPr>
      </p:pic>
      <p:cxnSp>
        <p:nvCxnSpPr>
          <p:cNvPr id="25" name="Straight Arrow Connector 24">
            <a:extLst>
              <a:ext uri="{FF2B5EF4-FFF2-40B4-BE49-F238E27FC236}">
                <a16:creationId xmlns:a16="http://schemas.microsoft.com/office/drawing/2014/main" id="{4F45E56B-67E6-54A6-AADF-15A07F2D4D23}"/>
              </a:ext>
            </a:extLst>
          </p:cNvPr>
          <p:cNvCxnSpPr>
            <a:endCxn id="15" idx="1"/>
          </p:cNvCxnSpPr>
          <p:nvPr/>
        </p:nvCxnSpPr>
        <p:spPr>
          <a:xfrm>
            <a:off x="2882537" y="1844273"/>
            <a:ext cx="108926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5EB43D-7E64-8846-29F9-3469FC7F0B93}"/>
              </a:ext>
            </a:extLst>
          </p:cNvPr>
          <p:cNvCxnSpPr/>
          <p:nvPr/>
        </p:nvCxnSpPr>
        <p:spPr>
          <a:xfrm>
            <a:off x="1454332" y="3219994"/>
            <a:ext cx="0" cy="18300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89040"/>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b820b9e-61c6-44ac-a88d-8ed63a824187"/>
    <TaxKeywordTaxHTField xmlns="9b820b9e-61c6-44ac-a88d-8ed63a824187">
      <Terms xmlns="http://schemas.microsoft.com/office/infopath/2007/PartnerControls"/>
    </TaxKeywordTaxHTField>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2F828DE0DB444493517DC2C2FE7CBA" ma:contentTypeVersion="16" ma:contentTypeDescription="Create a new document." ma:contentTypeScope="" ma:versionID="1d380ae6258c29f7d4f1b9af4460009e">
  <xsd:schema xmlns:xsd="http://www.w3.org/2001/XMLSchema" xmlns:xs="http://www.w3.org/2001/XMLSchema" xmlns:p="http://schemas.microsoft.com/office/2006/metadata/properties" xmlns:ns1="http://schemas.microsoft.com/sharepoint/v3" xmlns:ns2="9b820b9e-61c6-44ac-a88d-8ed63a824187" xmlns:ns3="be33b49a-2f28-4f27-8766-d722dd16bb41" targetNamespace="http://schemas.microsoft.com/office/2006/metadata/properties" ma:root="true" ma:fieldsID="f9f730ea7928b61c999892a9ae5b4c77" ns1:_="" ns2:_="" ns3:_="">
    <xsd:import namespace="http://schemas.microsoft.com/sharepoint/v3"/>
    <xsd:import namespace="9b820b9e-61c6-44ac-a88d-8ed63a824187"/>
    <xsd:import namespace="be33b49a-2f28-4f27-8766-d722dd16bb41"/>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 ma:internalName="PublishingStartDate">
      <xsd:simpleType>
        <xsd:restriction base="dms:Unknown"/>
      </xsd:simpleType>
    </xsd:element>
    <xsd:element name="PublishingExpirationDate" ma:index="5" nillable="true" ma:displayName="Scheduling End Date" ma:description=""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820b9e-61c6-44ac-a88d-8ed63a824187" elementFormDefault="qualified">
    <xsd:import namespace="http://schemas.microsoft.com/office/2006/documentManagement/types"/>
    <xsd:import namespace="http://schemas.microsoft.com/office/infopath/2007/PartnerControls"/>
    <xsd:element name="TaxKeywordTaxHTField" ma:index="6" nillable="true" ma:taxonomy="true" ma:internalName="TaxKeywordTaxHTField" ma:taxonomyFieldName="TaxKeyword" ma:displayName="Tags" ma:readOnly="false" ma:fieldId="{23f27201-bee3-471e-b2e7-b64fd8b7ca38}" ma:taxonomyMulti="true" ma:sspId="d9a59e6a-29c3-4921-9c03-4d7ff3dd46bf" ma:termSetId="00000000-0000-0000-0000-000000000000" ma:anchorId="00000000-0000-0000-0000-000000000000" ma:open="true" ma:isKeyword="true">
      <xsd:complexType>
        <xsd:sequence>
          <xsd:element ref="pc:Terms" minOccurs="0" maxOccurs="1"/>
        </xsd:sequence>
      </xsd:complexType>
    </xsd:element>
    <xsd:element name="TaxCatchAll" ma:index="7" nillable="true" ma:displayName="Taxonomy Catch All Column" ma:description="" ma:hidden="true" ma:list="{72b79f48-5dcf-4c8a-9dbf-9ec02e0fcd44}" ma:internalName="TaxCatchAll" ma:readOnly="false" ma:showField="CatchAllData" ma:web="9b820b9e-61c6-44ac-a88d-8ed63a824187">
      <xsd:complexType>
        <xsd:complexContent>
          <xsd:extension base="dms:MultiChoiceLookup">
            <xsd:sequence>
              <xsd:element name="Value" type="dms:Lookup" maxOccurs="unbounded" minOccurs="0" nillable="true"/>
            </xsd:sequence>
          </xsd:extension>
        </xsd:complexContent>
      </xsd:complexType>
    </xsd:element>
    <xsd:element name="TaxCatchAllLabel" ma:index="8" nillable="true" ma:displayName="Taxonomy Catch All Column1" ma:description="" ma:hidden="true" ma:list="{72b79f48-5dcf-4c8a-9dbf-9ec02e0fcd44}" ma:internalName="TaxCatchAllLabel" ma:readOnly="true" ma:showField="CatchAllDataLabel" ma:web="9b820b9e-61c6-44ac-a88d-8ed63a82418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33b49a-2f28-4f27-8766-d722dd16bb41"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284378-1269-4D86-9D69-EED89A9853F3}">
  <ds:schemaRefs>
    <ds:schemaRef ds:uri="http://schemas.microsoft.com/office/2006/documentManagement/types"/>
    <ds:schemaRef ds:uri="http://purl.org/dc/elements/1.1/"/>
    <ds:schemaRef ds:uri="http://schemas.microsoft.com/sharepoint/v3"/>
    <ds:schemaRef ds:uri="http://www.w3.org/XML/1998/namespace"/>
    <ds:schemaRef ds:uri="9b820b9e-61c6-44ac-a88d-8ed63a824187"/>
    <ds:schemaRef ds:uri="http://purl.org/dc/terms/"/>
    <ds:schemaRef ds:uri="http://schemas.microsoft.com/office/infopath/2007/PartnerControls"/>
    <ds:schemaRef ds:uri="http://purl.org/dc/dcmitype/"/>
    <ds:schemaRef ds:uri="http://schemas.openxmlformats.org/package/2006/metadata/core-properties"/>
    <ds:schemaRef ds:uri="be33b49a-2f28-4f27-8766-d722dd16bb41"/>
    <ds:schemaRef ds:uri="http://schemas.microsoft.com/office/2006/metadata/properties"/>
  </ds:schemaRefs>
</ds:datastoreItem>
</file>

<file path=customXml/itemProps2.xml><?xml version="1.0" encoding="utf-8"?>
<ds:datastoreItem xmlns:ds="http://schemas.openxmlformats.org/officeDocument/2006/customXml" ds:itemID="{710D3C6C-10F9-4D5C-A673-3CB3EFFCCF31}">
  <ds:schemaRefs>
    <ds:schemaRef ds:uri="http://schemas.microsoft.com/sharepoint/v3/contenttype/forms"/>
  </ds:schemaRefs>
</ds:datastoreItem>
</file>

<file path=customXml/itemProps3.xml><?xml version="1.0" encoding="utf-8"?>
<ds:datastoreItem xmlns:ds="http://schemas.openxmlformats.org/officeDocument/2006/customXml" ds:itemID="{5FD3D230-7ACC-4AA5-8320-2E8B27DF55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820b9e-61c6-44ac-a88d-8ed63a824187"/>
    <ds:schemaRef ds:uri="be33b49a-2f28-4f27-8766-d722dd16bb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3242</TotalTime>
  <Words>1845</Words>
  <Application>Microsoft Macintosh PowerPoint</Application>
  <PresentationFormat>Widescreen</PresentationFormat>
  <Paragraphs>107</Paragraphs>
  <Slides>19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Avenir LT Std 65 Medium</vt:lpstr>
      <vt:lpstr>Calibri</vt:lpstr>
      <vt:lpstr>Calibri Light</vt:lpstr>
      <vt:lpstr>Segoe UI</vt:lpstr>
      <vt:lpstr>Segoe UI Semibold</vt:lpstr>
      <vt:lpstr>Segoe UI Semilight</vt:lpstr>
      <vt:lpstr>Wingdings</vt:lpstr>
      <vt:lpstr>Georgian 16x9 Template A - 2017</vt:lpstr>
      <vt:lpstr>Georgian 16x9 Template B - 2017</vt:lpstr>
      <vt:lpstr>Azure PPT Template - 2018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Anzola</dc:creator>
  <cp:lastModifiedBy>Raman Preet Singh</cp:lastModifiedBy>
  <cp:revision>306</cp:revision>
  <dcterms:created xsi:type="dcterms:W3CDTF">2020-02-06T19:26:30Z</dcterms:created>
  <dcterms:modified xsi:type="dcterms:W3CDTF">2023-04-09T21:40:40Z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0x010100B42F828DE0DB444493517DC2C2FE7CBA</vt:lpwstr>
  </property>
</Properties>
</file>